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60"/>
  </p:normalViewPr>
  <p:slideViewPr>
    <p:cSldViewPr snapToGrid="0">
      <p:cViewPr varScale="1">
        <p:scale>
          <a:sx n="41" d="100"/>
          <a:sy n="41" d="100"/>
        </p:scale>
        <p:origin x="51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D61E-81E0-47D1-9703-128D14F1BB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D5653B-1AEE-47D0-9149-388D769C77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9D580A-BDD8-4DC7-BA1C-ACFEEC3B7821}"/>
              </a:ext>
            </a:extLst>
          </p:cNvPr>
          <p:cNvSpPr>
            <a:spLocks noGrp="1"/>
          </p:cNvSpPr>
          <p:nvPr>
            <p:ph type="dt" sz="half" idx="10"/>
          </p:nvPr>
        </p:nvSpPr>
        <p:spPr/>
        <p:txBody>
          <a:bodyPr/>
          <a:lstStyle/>
          <a:p>
            <a:fld id="{380C0AF0-125F-49A2-BF20-B5BB144388F0}" type="datetimeFigureOut">
              <a:rPr lang="en-US" smtClean="0"/>
              <a:t>1/20/2020</a:t>
            </a:fld>
            <a:endParaRPr lang="en-US"/>
          </a:p>
        </p:txBody>
      </p:sp>
      <p:sp>
        <p:nvSpPr>
          <p:cNvPr id="5" name="Footer Placeholder 4">
            <a:extLst>
              <a:ext uri="{FF2B5EF4-FFF2-40B4-BE49-F238E27FC236}">
                <a16:creationId xmlns:a16="http://schemas.microsoft.com/office/drawing/2014/main" id="{017EE3A5-A255-4C99-A555-A1FF7DD89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EB2428-D3CC-45A6-BE27-F081D52FD0D5}"/>
              </a:ext>
            </a:extLst>
          </p:cNvPr>
          <p:cNvSpPr>
            <a:spLocks noGrp="1"/>
          </p:cNvSpPr>
          <p:nvPr>
            <p:ph type="sldNum" sz="quarter" idx="12"/>
          </p:nvPr>
        </p:nvSpPr>
        <p:spPr/>
        <p:txBody>
          <a:bodyPr/>
          <a:lstStyle/>
          <a:p>
            <a:fld id="{AC00664D-FD02-41E1-9DB6-A1068BA6F4D6}" type="slidenum">
              <a:rPr lang="en-US" smtClean="0"/>
              <a:t>‹#›</a:t>
            </a:fld>
            <a:endParaRPr lang="en-US"/>
          </a:p>
        </p:txBody>
      </p:sp>
    </p:spTree>
    <p:extLst>
      <p:ext uri="{BB962C8B-B14F-4D97-AF65-F5344CB8AC3E}">
        <p14:creationId xmlns:p14="http://schemas.microsoft.com/office/powerpoint/2010/main" val="161525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D51A3-0367-4CD2-ACBE-BBD1E4B5E8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AB37F5-BD6A-4091-8CCF-C2DCD15001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B5874-278C-408C-9007-4ED5F109A2FF}"/>
              </a:ext>
            </a:extLst>
          </p:cNvPr>
          <p:cNvSpPr>
            <a:spLocks noGrp="1"/>
          </p:cNvSpPr>
          <p:nvPr>
            <p:ph type="dt" sz="half" idx="10"/>
          </p:nvPr>
        </p:nvSpPr>
        <p:spPr/>
        <p:txBody>
          <a:bodyPr/>
          <a:lstStyle/>
          <a:p>
            <a:fld id="{380C0AF0-125F-49A2-BF20-B5BB144388F0}" type="datetimeFigureOut">
              <a:rPr lang="en-US" smtClean="0"/>
              <a:t>1/20/2020</a:t>
            </a:fld>
            <a:endParaRPr lang="en-US"/>
          </a:p>
        </p:txBody>
      </p:sp>
      <p:sp>
        <p:nvSpPr>
          <p:cNvPr id="5" name="Footer Placeholder 4">
            <a:extLst>
              <a:ext uri="{FF2B5EF4-FFF2-40B4-BE49-F238E27FC236}">
                <a16:creationId xmlns:a16="http://schemas.microsoft.com/office/drawing/2014/main" id="{5118FD64-3BE1-4BFC-BDD0-F87F7F1C9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2C62FE-7743-44F7-9718-4D895BD3653E}"/>
              </a:ext>
            </a:extLst>
          </p:cNvPr>
          <p:cNvSpPr>
            <a:spLocks noGrp="1"/>
          </p:cNvSpPr>
          <p:nvPr>
            <p:ph type="sldNum" sz="quarter" idx="12"/>
          </p:nvPr>
        </p:nvSpPr>
        <p:spPr/>
        <p:txBody>
          <a:bodyPr/>
          <a:lstStyle/>
          <a:p>
            <a:fld id="{AC00664D-FD02-41E1-9DB6-A1068BA6F4D6}" type="slidenum">
              <a:rPr lang="en-US" smtClean="0"/>
              <a:t>‹#›</a:t>
            </a:fld>
            <a:endParaRPr lang="en-US"/>
          </a:p>
        </p:txBody>
      </p:sp>
    </p:spTree>
    <p:extLst>
      <p:ext uri="{BB962C8B-B14F-4D97-AF65-F5344CB8AC3E}">
        <p14:creationId xmlns:p14="http://schemas.microsoft.com/office/powerpoint/2010/main" val="3668616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2D7CCF-E8CE-461D-BE64-C12570F986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9A82BF-2DB0-4593-98F5-D223262ED5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94B00-8A1C-4DC7-B58B-ED03DC8716AF}"/>
              </a:ext>
            </a:extLst>
          </p:cNvPr>
          <p:cNvSpPr>
            <a:spLocks noGrp="1"/>
          </p:cNvSpPr>
          <p:nvPr>
            <p:ph type="dt" sz="half" idx="10"/>
          </p:nvPr>
        </p:nvSpPr>
        <p:spPr/>
        <p:txBody>
          <a:bodyPr/>
          <a:lstStyle/>
          <a:p>
            <a:fld id="{380C0AF0-125F-49A2-BF20-B5BB144388F0}" type="datetimeFigureOut">
              <a:rPr lang="en-US" smtClean="0"/>
              <a:t>1/20/2020</a:t>
            </a:fld>
            <a:endParaRPr lang="en-US"/>
          </a:p>
        </p:txBody>
      </p:sp>
      <p:sp>
        <p:nvSpPr>
          <p:cNvPr id="5" name="Footer Placeholder 4">
            <a:extLst>
              <a:ext uri="{FF2B5EF4-FFF2-40B4-BE49-F238E27FC236}">
                <a16:creationId xmlns:a16="http://schemas.microsoft.com/office/drawing/2014/main" id="{DCD3F0EA-5B85-49E3-A386-D203F3367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C89D1-C088-4AC4-AC2E-3CEEF417D7DC}"/>
              </a:ext>
            </a:extLst>
          </p:cNvPr>
          <p:cNvSpPr>
            <a:spLocks noGrp="1"/>
          </p:cNvSpPr>
          <p:nvPr>
            <p:ph type="sldNum" sz="quarter" idx="12"/>
          </p:nvPr>
        </p:nvSpPr>
        <p:spPr/>
        <p:txBody>
          <a:bodyPr/>
          <a:lstStyle/>
          <a:p>
            <a:fld id="{AC00664D-FD02-41E1-9DB6-A1068BA6F4D6}" type="slidenum">
              <a:rPr lang="en-US" smtClean="0"/>
              <a:t>‹#›</a:t>
            </a:fld>
            <a:endParaRPr lang="en-US"/>
          </a:p>
        </p:txBody>
      </p:sp>
    </p:spTree>
    <p:extLst>
      <p:ext uri="{BB962C8B-B14F-4D97-AF65-F5344CB8AC3E}">
        <p14:creationId xmlns:p14="http://schemas.microsoft.com/office/powerpoint/2010/main" val="490444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1DFC-A247-4F2B-98F7-587F8915DD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981A4B-E41E-4074-8BB9-F0080F95C6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5C474-476E-4572-8F95-EEA12CA2207B}"/>
              </a:ext>
            </a:extLst>
          </p:cNvPr>
          <p:cNvSpPr>
            <a:spLocks noGrp="1"/>
          </p:cNvSpPr>
          <p:nvPr>
            <p:ph type="dt" sz="half" idx="10"/>
          </p:nvPr>
        </p:nvSpPr>
        <p:spPr/>
        <p:txBody>
          <a:bodyPr/>
          <a:lstStyle/>
          <a:p>
            <a:fld id="{380C0AF0-125F-49A2-BF20-B5BB144388F0}" type="datetimeFigureOut">
              <a:rPr lang="en-US" smtClean="0"/>
              <a:t>1/20/2020</a:t>
            </a:fld>
            <a:endParaRPr lang="en-US"/>
          </a:p>
        </p:txBody>
      </p:sp>
      <p:sp>
        <p:nvSpPr>
          <p:cNvPr id="5" name="Footer Placeholder 4">
            <a:extLst>
              <a:ext uri="{FF2B5EF4-FFF2-40B4-BE49-F238E27FC236}">
                <a16:creationId xmlns:a16="http://schemas.microsoft.com/office/drawing/2014/main" id="{A66FAC7B-6775-4758-8656-3D4F5959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47892-F772-417C-9755-A48829432467}"/>
              </a:ext>
            </a:extLst>
          </p:cNvPr>
          <p:cNvSpPr>
            <a:spLocks noGrp="1"/>
          </p:cNvSpPr>
          <p:nvPr>
            <p:ph type="sldNum" sz="quarter" idx="12"/>
          </p:nvPr>
        </p:nvSpPr>
        <p:spPr/>
        <p:txBody>
          <a:bodyPr/>
          <a:lstStyle/>
          <a:p>
            <a:fld id="{AC00664D-FD02-41E1-9DB6-A1068BA6F4D6}" type="slidenum">
              <a:rPr lang="en-US" smtClean="0"/>
              <a:t>‹#›</a:t>
            </a:fld>
            <a:endParaRPr lang="en-US"/>
          </a:p>
        </p:txBody>
      </p:sp>
    </p:spTree>
    <p:extLst>
      <p:ext uri="{BB962C8B-B14F-4D97-AF65-F5344CB8AC3E}">
        <p14:creationId xmlns:p14="http://schemas.microsoft.com/office/powerpoint/2010/main" val="1055005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FE85-8546-46CA-AA5F-44F799B645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02335B-C2DC-419D-8469-907CC7667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C345D0-3BDB-4C0B-A9A1-781F57218009}"/>
              </a:ext>
            </a:extLst>
          </p:cNvPr>
          <p:cNvSpPr>
            <a:spLocks noGrp="1"/>
          </p:cNvSpPr>
          <p:nvPr>
            <p:ph type="dt" sz="half" idx="10"/>
          </p:nvPr>
        </p:nvSpPr>
        <p:spPr/>
        <p:txBody>
          <a:bodyPr/>
          <a:lstStyle/>
          <a:p>
            <a:fld id="{380C0AF0-125F-49A2-BF20-B5BB144388F0}" type="datetimeFigureOut">
              <a:rPr lang="en-US" smtClean="0"/>
              <a:t>1/20/2020</a:t>
            </a:fld>
            <a:endParaRPr lang="en-US"/>
          </a:p>
        </p:txBody>
      </p:sp>
      <p:sp>
        <p:nvSpPr>
          <p:cNvPr id="5" name="Footer Placeholder 4">
            <a:extLst>
              <a:ext uri="{FF2B5EF4-FFF2-40B4-BE49-F238E27FC236}">
                <a16:creationId xmlns:a16="http://schemas.microsoft.com/office/drawing/2014/main" id="{8B3E552B-82CE-4229-96B4-8E59A8573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33F06-B9E5-47B6-B08F-4F402CFDC708}"/>
              </a:ext>
            </a:extLst>
          </p:cNvPr>
          <p:cNvSpPr>
            <a:spLocks noGrp="1"/>
          </p:cNvSpPr>
          <p:nvPr>
            <p:ph type="sldNum" sz="quarter" idx="12"/>
          </p:nvPr>
        </p:nvSpPr>
        <p:spPr/>
        <p:txBody>
          <a:bodyPr/>
          <a:lstStyle/>
          <a:p>
            <a:fld id="{AC00664D-FD02-41E1-9DB6-A1068BA6F4D6}" type="slidenum">
              <a:rPr lang="en-US" smtClean="0"/>
              <a:t>‹#›</a:t>
            </a:fld>
            <a:endParaRPr lang="en-US"/>
          </a:p>
        </p:txBody>
      </p:sp>
    </p:spTree>
    <p:extLst>
      <p:ext uri="{BB962C8B-B14F-4D97-AF65-F5344CB8AC3E}">
        <p14:creationId xmlns:p14="http://schemas.microsoft.com/office/powerpoint/2010/main" val="1956319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43E1F-BD38-4F1F-A3A8-30247379E4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08B86E-D561-4977-B19B-36C21C92CD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553C7A-306D-4C59-A671-7F14BFAED7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DA9974-0198-4F0D-BC3E-8168289DB735}"/>
              </a:ext>
            </a:extLst>
          </p:cNvPr>
          <p:cNvSpPr>
            <a:spLocks noGrp="1"/>
          </p:cNvSpPr>
          <p:nvPr>
            <p:ph type="dt" sz="half" idx="10"/>
          </p:nvPr>
        </p:nvSpPr>
        <p:spPr/>
        <p:txBody>
          <a:bodyPr/>
          <a:lstStyle/>
          <a:p>
            <a:fld id="{380C0AF0-125F-49A2-BF20-B5BB144388F0}" type="datetimeFigureOut">
              <a:rPr lang="en-US" smtClean="0"/>
              <a:t>1/20/2020</a:t>
            </a:fld>
            <a:endParaRPr lang="en-US"/>
          </a:p>
        </p:txBody>
      </p:sp>
      <p:sp>
        <p:nvSpPr>
          <p:cNvPr id="6" name="Footer Placeholder 5">
            <a:extLst>
              <a:ext uri="{FF2B5EF4-FFF2-40B4-BE49-F238E27FC236}">
                <a16:creationId xmlns:a16="http://schemas.microsoft.com/office/drawing/2014/main" id="{DB5742E3-F854-4B3A-AD36-6CFD13B57F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BCF018-AA71-49AA-8916-D77914F2344B}"/>
              </a:ext>
            </a:extLst>
          </p:cNvPr>
          <p:cNvSpPr>
            <a:spLocks noGrp="1"/>
          </p:cNvSpPr>
          <p:nvPr>
            <p:ph type="sldNum" sz="quarter" idx="12"/>
          </p:nvPr>
        </p:nvSpPr>
        <p:spPr/>
        <p:txBody>
          <a:bodyPr/>
          <a:lstStyle/>
          <a:p>
            <a:fld id="{AC00664D-FD02-41E1-9DB6-A1068BA6F4D6}" type="slidenum">
              <a:rPr lang="en-US" smtClean="0"/>
              <a:t>‹#›</a:t>
            </a:fld>
            <a:endParaRPr lang="en-US"/>
          </a:p>
        </p:txBody>
      </p:sp>
    </p:spTree>
    <p:extLst>
      <p:ext uri="{BB962C8B-B14F-4D97-AF65-F5344CB8AC3E}">
        <p14:creationId xmlns:p14="http://schemas.microsoft.com/office/powerpoint/2010/main" val="3354308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3BD8-C195-46E9-A72A-6B2AFBF111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BC4A11-0BEC-44EA-ADBF-D41D0E27CA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2BDCA8-E594-4B68-A509-D9FB5182A3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CE1069-AC2F-45D5-839D-699758D8E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30558E-D299-498F-BDA8-E70A522771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748C7A-60E2-4425-8B2D-458C0F8AA3F9}"/>
              </a:ext>
            </a:extLst>
          </p:cNvPr>
          <p:cNvSpPr>
            <a:spLocks noGrp="1"/>
          </p:cNvSpPr>
          <p:nvPr>
            <p:ph type="dt" sz="half" idx="10"/>
          </p:nvPr>
        </p:nvSpPr>
        <p:spPr/>
        <p:txBody>
          <a:bodyPr/>
          <a:lstStyle/>
          <a:p>
            <a:fld id="{380C0AF0-125F-49A2-BF20-B5BB144388F0}" type="datetimeFigureOut">
              <a:rPr lang="en-US" smtClean="0"/>
              <a:t>1/20/2020</a:t>
            </a:fld>
            <a:endParaRPr lang="en-US"/>
          </a:p>
        </p:txBody>
      </p:sp>
      <p:sp>
        <p:nvSpPr>
          <p:cNvPr id="8" name="Footer Placeholder 7">
            <a:extLst>
              <a:ext uri="{FF2B5EF4-FFF2-40B4-BE49-F238E27FC236}">
                <a16:creationId xmlns:a16="http://schemas.microsoft.com/office/drawing/2014/main" id="{9AC32B42-8F10-44AF-8255-6EE1A4D2C5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3D44EB-A9D7-456C-BE6F-F3C1C868FDEA}"/>
              </a:ext>
            </a:extLst>
          </p:cNvPr>
          <p:cNvSpPr>
            <a:spLocks noGrp="1"/>
          </p:cNvSpPr>
          <p:nvPr>
            <p:ph type="sldNum" sz="quarter" idx="12"/>
          </p:nvPr>
        </p:nvSpPr>
        <p:spPr/>
        <p:txBody>
          <a:bodyPr/>
          <a:lstStyle/>
          <a:p>
            <a:fld id="{AC00664D-FD02-41E1-9DB6-A1068BA6F4D6}" type="slidenum">
              <a:rPr lang="en-US" smtClean="0"/>
              <a:t>‹#›</a:t>
            </a:fld>
            <a:endParaRPr lang="en-US"/>
          </a:p>
        </p:txBody>
      </p:sp>
    </p:spTree>
    <p:extLst>
      <p:ext uri="{BB962C8B-B14F-4D97-AF65-F5344CB8AC3E}">
        <p14:creationId xmlns:p14="http://schemas.microsoft.com/office/powerpoint/2010/main" val="1094395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D4FD-AB89-4CF5-B456-95D84B1D43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60A8B2-2236-44F7-980C-1E3525D62967}"/>
              </a:ext>
            </a:extLst>
          </p:cNvPr>
          <p:cNvSpPr>
            <a:spLocks noGrp="1"/>
          </p:cNvSpPr>
          <p:nvPr>
            <p:ph type="dt" sz="half" idx="10"/>
          </p:nvPr>
        </p:nvSpPr>
        <p:spPr/>
        <p:txBody>
          <a:bodyPr/>
          <a:lstStyle/>
          <a:p>
            <a:fld id="{380C0AF0-125F-49A2-BF20-B5BB144388F0}" type="datetimeFigureOut">
              <a:rPr lang="en-US" smtClean="0"/>
              <a:t>1/20/2020</a:t>
            </a:fld>
            <a:endParaRPr lang="en-US"/>
          </a:p>
        </p:txBody>
      </p:sp>
      <p:sp>
        <p:nvSpPr>
          <p:cNvPr id="4" name="Footer Placeholder 3">
            <a:extLst>
              <a:ext uri="{FF2B5EF4-FFF2-40B4-BE49-F238E27FC236}">
                <a16:creationId xmlns:a16="http://schemas.microsoft.com/office/drawing/2014/main" id="{2D55DA95-EBEF-46FB-A0D2-7B7649D369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EDEB1C-7A41-4CF2-B791-C8983AF69D31}"/>
              </a:ext>
            </a:extLst>
          </p:cNvPr>
          <p:cNvSpPr>
            <a:spLocks noGrp="1"/>
          </p:cNvSpPr>
          <p:nvPr>
            <p:ph type="sldNum" sz="quarter" idx="12"/>
          </p:nvPr>
        </p:nvSpPr>
        <p:spPr/>
        <p:txBody>
          <a:bodyPr/>
          <a:lstStyle/>
          <a:p>
            <a:fld id="{AC00664D-FD02-41E1-9DB6-A1068BA6F4D6}" type="slidenum">
              <a:rPr lang="en-US" smtClean="0"/>
              <a:t>‹#›</a:t>
            </a:fld>
            <a:endParaRPr lang="en-US"/>
          </a:p>
        </p:txBody>
      </p:sp>
    </p:spTree>
    <p:extLst>
      <p:ext uri="{BB962C8B-B14F-4D97-AF65-F5344CB8AC3E}">
        <p14:creationId xmlns:p14="http://schemas.microsoft.com/office/powerpoint/2010/main" val="3763398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3F8DF0-E0AD-4847-BC60-B26818D63E4C}"/>
              </a:ext>
            </a:extLst>
          </p:cNvPr>
          <p:cNvSpPr>
            <a:spLocks noGrp="1"/>
          </p:cNvSpPr>
          <p:nvPr>
            <p:ph type="dt" sz="half" idx="10"/>
          </p:nvPr>
        </p:nvSpPr>
        <p:spPr/>
        <p:txBody>
          <a:bodyPr/>
          <a:lstStyle/>
          <a:p>
            <a:fld id="{380C0AF0-125F-49A2-BF20-B5BB144388F0}" type="datetimeFigureOut">
              <a:rPr lang="en-US" smtClean="0"/>
              <a:t>1/20/2020</a:t>
            </a:fld>
            <a:endParaRPr lang="en-US"/>
          </a:p>
        </p:txBody>
      </p:sp>
      <p:sp>
        <p:nvSpPr>
          <p:cNvPr id="3" name="Footer Placeholder 2">
            <a:extLst>
              <a:ext uri="{FF2B5EF4-FFF2-40B4-BE49-F238E27FC236}">
                <a16:creationId xmlns:a16="http://schemas.microsoft.com/office/drawing/2014/main" id="{FAFC5E41-CF5E-4751-A564-43A4F9F886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B655A9-E5EE-4A09-97C3-89EBAE034205}"/>
              </a:ext>
            </a:extLst>
          </p:cNvPr>
          <p:cNvSpPr>
            <a:spLocks noGrp="1"/>
          </p:cNvSpPr>
          <p:nvPr>
            <p:ph type="sldNum" sz="quarter" idx="12"/>
          </p:nvPr>
        </p:nvSpPr>
        <p:spPr/>
        <p:txBody>
          <a:bodyPr/>
          <a:lstStyle/>
          <a:p>
            <a:fld id="{AC00664D-FD02-41E1-9DB6-A1068BA6F4D6}" type="slidenum">
              <a:rPr lang="en-US" smtClean="0"/>
              <a:t>‹#›</a:t>
            </a:fld>
            <a:endParaRPr lang="en-US"/>
          </a:p>
        </p:txBody>
      </p:sp>
    </p:spTree>
    <p:extLst>
      <p:ext uri="{BB962C8B-B14F-4D97-AF65-F5344CB8AC3E}">
        <p14:creationId xmlns:p14="http://schemas.microsoft.com/office/powerpoint/2010/main" val="2516920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2785-2C50-4F6D-BC90-9FEADAC4E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A7B68-CC98-4C2D-AE0A-C1798DEFF6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63D85A-3F28-42E9-9E67-7416E8CEF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C9BCA-719E-4E47-B374-305E40815E30}"/>
              </a:ext>
            </a:extLst>
          </p:cNvPr>
          <p:cNvSpPr>
            <a:spLocks noGrp="1"/>
          </p:cNvSpPr>
          <p:nvPr>
            <p:ph type="dt" sz="half" idx="10"/>
          </p:nvPr>
        </p:nvSpPr>
        <p:spPr/>
        <p:txBody>
          <a:bodyPr/>
          <a:lstStyle/>
          <a:p>
            <a:fld id="{380C0AF0-125F-49A2-BF20-B5BB144388F0}" type="datetimeFigureOut">
              <a:rPr lang="en-US" smtClean="0"/>
              <a:t>1/20/2020</a:t>
            </a:fld>
            <a:endParaRPr lang="en-US"/>
          </a:p>
        </p:txBody>
      </p:sp>
      <p:sp>
        <p:nvSpPr>
          <p:cNvPr id="6" name="Footer Placeholder 5">
            <a:extLst>
              <a:ext uri="{FF2B5EF4-FFF2-40B4-BE49-F238E27FC236}">
                <a16:creationId xmlns:a16="http://schemas.microsoft.com/office/drawing/2014/main" id="{A44600FB-3B6F-4EB4-AEE9-F8D14DB2A5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C33D1-DC6D-4C9D-820B-2C74CF0CCAB0}"/>
              </a:ext>
            </a:extLst>
          </p:cNvPr>
          <p:cNvSpPr>
            <a:spLocks noGrp="1"/>
          </p:cNvSpPr>
          <p:nvPr>
            <p:ph type="sldNum" sz="quarter" idx="12"/>
          </p:nvPr>
        </p:nvSpPr>
        <p:spPr/>
        <p:txBody>
          <a:bodyPr/>
          <a:lstStyle/>
          <a:p>
            <a:fld id="{AC00664D-FD02-41E1-9DB6-A1068BA6F4D6}" type="slidenum">
              <a:rPr lang="en-US" smtClean="0"/>
              <a:t>‹#›</a:t>
            </a:fld>
            <a:endParaRPr lang="en-US"/>
          </a:p>
        </p:txBody>
      </p:sp>
    </p:spTree>
    <p:extLst>
      <p:ext uri="{BB962C8B-B14F-4D97-AF65-F5344CB8AC3E}">
        <p14:creationId xmlns:p14="http://schemas.microsoft.com/office/powerpoint/2010/main" val="2932845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883-BB02-457F-9839-299DFC45CD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54B5C8-CF79-4560-AB52-6DB2441D14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D6678F-BF2C-45B6-AB7F-9C5C3F5D4C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5ADB1-0E1F-4DC0-92DD-02AD5F8B777D}"/>
              </a:ext>
            </a:extLst>
          </p:cNvPr>
          <p:cNvSpPr>
            <a:spLocks noGrp="1"/>
          </p:cNvSpPr>
          <p:nvPr>
            <p:ph type="dt" sz="half" idx="10"/>
          </p:nvPr>
        </p:nvSpPr>
        <p:spPr/>
        <p:txBody>
          <a:bodyPr/>
          <a:lstStyle/>
          <a:p>
            <a:fld id="{380C0AF0-125F-49A2-BF20-B5BB144388F0}" type="datetimeFigureOut">
              <a:rPr lang="en-US" smtClean="0"/>
              <a:t>1/20/2020</a:t>
            </a:fld>
            <a:endParaRPr lang="en-US"/>
          </a:p>
        </p:txBody>
      </p:sp>
      <p:sp>
        <p:nvSpPr>
          <p:cNvPr id="6" name="Footer Placeholder 5">
            <a:extLst>
              <a:ext uri="{FF2B5EF4-FFF2-40B4-BE49-F238E27FC236}">
                <a16:creationId xmlns:a16="http://schemas.microsoft.com/office/drawing/2014/main" id="{EB4D5ECA-387B-47BA-AB2C-8EC55CAA17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034C6-BF7D-49A6-9D40-FCA7FCBBD941}"/>
              </a:ext>
            </a:extLst>
          </p:cNvPr>
          <p:cNvSpPr>
            <a:spLocks noGrp="1"/>
          </p:cNvSpPr>
          <p:nvPr>
            <p:ph type="sldNum" sz="quarter" idx="12"/>
          </p:nvPr>
        </p:nvSpPr>
        <p:spPr/>
        <p:txBody>
          <a:bodyPr/>
          <a:lstStyle/>
          <a:p>
            <a:fld id="{AC00664D-FD02-41E1-9DB6-A1068BA6F4D6}" type="slidenum">
              <a:rPr lang="en-US" smtClean="0"/>
              <a:t>‹#›</a:t>
            </a:fld>
            <a:endParaRPr lang="en-US"/>
          </a:p>
        </p:txBody>
      </p:sp>
    </p:spTree>
    <p:extLst>
      <p:ext uri="{BB962C8B-B14F-4D97-AF65-F5344CB8AC3E}">
        <p14:creationId xmlns:p14="http://schemas.microsoft.com/office/powerpoint/2010/main" val="1230309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583D0-090F-4605-AC29-8245B6A6F1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3875D6-B476-4D01-AF91-22E666D91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69510-1304-4003-ABCF-107BFDC78F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0C0AF0-125F-49A2-BF20-B5BB144388F0}" type="datetimeFigureOut">
              <a:rPr lang="en-US" smtClean="0"/>
              <a:t>1/20/2020</a:t>
            </a:fld>
            <a:endParaRPr lang="en-US"/>
          </a:p>
        </p:txBody>
      </p:sp>
      <p:sp>
        <p:nvSpPr>
          <p:cNvPr id="5" name="Footer Placeholder 4">
            <a:extLst>
              <a:ext uri="{FF2B5EF4-FFF2-40B4-BE49-F238E27FC236}">
                <a16:creationId xmlns:a16="http://schemas.microsoft.com/office/drawing/2014/main" id="{48A10590-B1D3-4403-9D81-75D911B06E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A6D532-4CE3-4B86-A7DE-E9281402AB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0664D-FD02-41E1-9DB6-A1068BA6F4D6}" type="slidenum">
              <a:rPr lang="en-US" smtClean="0"/>
              <a:t>‹#›</a:t>
            </a:fld>
            <a:endParaRPr lang="en-US"/>
          </a:p>
        </p:txBody>
      </p:sp>
    </p:spTree>
    <p:extLst>
      <p:ext uri="{BB962C8B-B14F-4D97-AF65-F5344CB8AC3E}">
        <p14:creationId xmlns:p14="http://schemas.microsoft.com/office/powerpoint/2010/main" val="1411053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929A-D615-4914-9CEF-A5972765DAEB}"/>
              </a:ext>
            </a:extLst>
          </p:cNvPr>
          <p:cNvSpPr>
            <a:spLocks noGrp="1"/>
          </p:cNvSpPr>
          <p:nvPr>
            <p:ph type="ctrTitle"/>
          </p:nvPr>
        </p:nvSpPr>
        <p:spPr/>
        <p:txBody>
          <a:bodyPr/>
          <a:lstStyle/>
          <a:p>
            <a:r>
              <a:rPr lang="en-US" dirty="0"/>
              <a:t>Estimating Rates for Airbnb </a:t>
            </a:r>
          </a:p>
        </p:txBody>
      </p:sp>
    </p:spTree>
    <p:extLst>
      <p:ext uri="{BB962C8B-B14F-4D97-AF65-F5344CB8AC3E}">
        <p14:creationId xmlns:p14="http://schemas.microsoft.com/office/powerpoint/2010/main" val="2699673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543A-FE6D-4712-AFCE-081B058CECAD}"/>
              </a:ext>
            </a:extLst>
          </p:cNvPr>
          <p:cNvSpPr>
            <a:spLocks noGrp="1"/>
          </p:cNvSpPr>
          <p:nvPr>
            <p:ph type="title"/>
          </p:nvPr>
        </p:nvSpPr>
        <p:spPr/>
        <p:txBody>
          <a:bodyPr/>
          <a:lstStyle/>
          <a:p>
            <a:r>
              <a:rPr lang="en-US" dirty="0"/>
              <a:t>Cluster 2:</a:t>
            </a:r>
          </a:p>
        </p:txBody>
      </p:sp>
      <p:pic>
        <p:nvPicPr>
          <p:cNvPr id="4" name="Content Placeholder 3">
            <a:extLst>
              <a:ext uri="{FF2B5EF4-FFF2-40B4-BE49-F238E27FC236}">
                <a16:creationId xmlns:a16="http://schemas.microsoft.com/office/drawing/2014/main" id="{8F86861F-EDC4-4E31-A656-E3BA83466565}"/>
              </a:ext>
            </a:extLst>
          </p:cNvPr>
          <p:cNvPicPr>
            <a:picLocks noGrp="1"/>
          </p:cNvPicPr>
          <p:nvPr>
            <p:ph idx="1"/>
          </p:nvPr>
        </p:nvPicPr>
        <p:blipFill rotWithShape="1">
          <a:blip r:embed="rId2"/>
          <a:srcRect l="59294" t="34891" r="3934" b="30485"/>
          <a:stretch/>
        </p:blipFill>
        <p:spPr bwMode="auto">
          <a:xfrm>
            <a:off x="838200" y="1903167"/>
            <a:ext cx="6724863" cy="35617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7797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8F2A-156C-4E98-8CE0-1B17F90D831E}"/>
              </a:ext>
            </a:extLst>
          </p:cNvPr>
          <p:cNvSpPr>
            <a:spLocks noGrp="1"/>
          </p:cNvSpPr>
          <p:nvPr>
            <p:ph type="title"/>
          </p:nvPr>
        </p:nvSpPr>
        <p:spPr/>
        <p:txBody>
          <a:bodyPr/>
          <a:lstStyle/>
          <a:p>
            <a:r>
              <a:rPr lang="en-US" dirty="0"/>
              <a:t>Cluster 3</a:t>
            </a:r>
          </a:p>
        </p:txBody>
      </p:sp>
      <p:pic>
        <p:nvPicPr>
          <p:cNvPr id="4" name="Content Placeholder 3">
            <a:extLst>
              <a:ext uri="{FF2B5EF4-FFF2-40B4-BE49-F238E27FC236}">
                <a16:creationId xmlns:a16="http://schemas.microsoft.com/office/drawing/2014/main" id="{7383BCFD-F100-4B34-A17E-A8B04A59F5D3}"/>
              </a:ext>
            </a:extLst>
          </p:cNvPr>
          <p:cNvPicPr>
            <a:picLocks noGrp="1"/>
          </p:cNvPicPr>
          <p:nvPr>
            <p:ph idx="1"/>
          </p:nvPr>
        </p:nvPicPr>
        <p:blipFill rotWithShape="1">
          <a:blip r:embed="rId2"/>
          <a:srcRect l="64163" t="36752" r="4327" b="40171"/>
          <a:stretch/>
        </p:blipFill>
        <p:spPr bwMode="auto">
          <a:xfrm>
            <a:off x="1273958" y="2590393"/>
            <a:ext cx="5762549" cy="23739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3983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EC9E-0B62-42B0-A1A2-AAF5123A9434}"/>
              </a:ext>
            </a:extLst>
          </p:cNvPr>
          <p:cNvSpPr>
            <a:spLocks noGrp="1"/>
          </p:cNvSpPr>
          <p:nvPr>
            <p:ph type="title"/>
          </p:nvPr>
        </p:nvSpPr>
        <p:spPr/>
        <p:txBody>
          <a:bodyPr/>
          <a:lstStyle/>
          <a:p>
            <a:r>
              <a:rPr lang="en-US" dirty="0"/>
              <a:t>Cluster 4:</a:t>
            </a:r>
          </a:p>
        </p:txBody>
      </p:sp>
      <p:pic>
        <p:nvPicPr>
          <p:cNvPr id="4" name="Content Placeholder 3">
            <a:extLst>
              <a:ext uri="{FF2B5EF4-FFF2-40B4-BE49-F238E27FC236}">
                <a16:creationId xmlns:a16="http://schemas.microsoft.com/office/drawing/2014/main" id="{5795002F-E2B1-4CCD-9047-C3FD232FB565}"/>
              </a:ext>
            </a:extLst>
          </p:cNvPr>
          <p:cNvPicPr>
            <a:picLocks noGrp="1"/>
          </p:cNvPicPr>
          <p:nvPr>
            <p:ph idx="1"/>
          </p:nvPr>
        </p:nvPicPr>
        <p:blipFill rotWithShape="1">
          <a:blip r:embed="rId2"/>
          <a:srcRect l="64364" t="42165" r="2884" b="23647"/>
          <a:stretch/>
        </p:blipFill>
        <p:spPr bwMode="auto">
          <a:xfrm>
            <a:off x="1160389" y="1869610"/>
            <a:ext cx="5989686" cy="3516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7947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E2DFD-2C21-4F93-B552-C34F9817EB7A}"/>
              </a:ext>
            </a:extLst>
          </p:cNvPr>
          <p:cNvSpPr>
            <a:spLocks noGrp="1"/>
          </p:cNvSpPr>
          <p:nvPr>
            <p:ph type="title"/>
          </p:nvPr>
        </p:nvSpPr>
        <p:spPr/>
        <p:txBody>
          <a:bodyPr/>
          <a:lstStyle/>
          <a:p>
            <a:r>
              <a:rPr lang="en-US" dirty="0"/>
              <a:t>Cluster 5:</a:t>
            </a:r>
          </a:p>
        </p:txBody>
      </p:sp>
      <p:pic>
        <p:nvPicPr>
          <p:cNvPr id="4" name="Content Placeholder 3">
            <a:extLst>
              <a:ext uri="{FF2B5EF4-FFF2-40B4-BE49-F238E27FC236}">
                <a16:creationId xmlns:a16="http://schemas.microsoft.com/office/drawing/2014/main" id="{C4BB7DD9-5908-4499-A867-F68BEC0752B2}"/>
              </a:ext>
            </a:extLst>
          </p:cNvPr>
          <p:cNvPicPr>
            <a:picLocks noGrp="1"/>
          </p:cNvPicPr>
          <p:nvPr>
            <p:ph idx="1"/>
          </p:nvPr>
        </p:nvPicPr>
        <p:blipFill rotWithShape="1">
          <a:blip r:embed="rId2"/>
          <a:srcRect l="64090" t="36468" r="4648" b="39601"/>
          <a:stretch/>
        </p:blipFill>
        <p:spPr bwMode="auto">
          <a:xfrm>
            <a:off x="1362954" y="2198108"/>
            <a:ext cx="6157519" cy="27471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9706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EBDFF-941C-4F54-B363-5C2A3DF24B1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BFFD084-A75B-4146-839D-D304534206F4}"/>
              </a:ext>
            </a:extLst>
          </p:cNvPr>
          <p:cNvSpPr>
            <a:spLocks noGrp="1"/>
          </p:cNvSpPr>
          <p:nvPr>
            <p:ph idx="1"/>
          </p:nvPr>
        </p:nvSpPr>
        <p:spPr/>
        <p:txBody>
          <a:bodyPr>
            <a:normAutofit fontScale="85000" lnSpcReduction="20000"/>
          </a:bodyPr>
          <a:lstStyle/>
          <a:p>
            <a:r>
              <a:rPr lang="en-US" dirty="0"/>
              <a:t>the rates downtown are much higher. It a common trend for rental spaces gets expensive as we move towards the main downtown due to availability and concentration of venues. The rates reduce as we move upwards</a:t>
            </a:r>
          </a:p>
          <a:p>
            <a:pPr lvl="0"/>
            <a:r>
              <a:rPr lang="en-US" dirty="0"/>
              <a:t>For data obtained through API calls, different results are returned with different set of parameters and different point of time. Multiple trial and error runs are required to get the optimal result.</a:t>
            </a:r>
          </a:p>
          <a:p>
            <a:pPr lvl="0"/>
            <a:r>
              <a:rPr lang="en-US" dirty="0"/>
              <a:t>Even after the dataset has been constructed, lots of research and analysis are required to decide if the data should be kept as is or be transform by normalization or standardization. It can be considered the most important process in the whole data science pipeline. Which can affect the most on the result.</a:t>
            </a:r>
          </a:p>
          <a:p>
            <a:pPr lvl="0"/>
            <a:r>
              <a:rPr lang="en-US" dirty="0"/>
              <a:t>On the other hand, choosing the suitable technique to construct the model is also a worthwhile process. As this report shows that, by applying a different method, the result can be improved.</a:t>
            </a:r>
          </a:p>
          <a:p>
            <a:endParaRPr lang="en-US" dirty="0"/>
          </a:p>
        </p:txBody>
      </p:sp>
    </p:spTree>
    <p:extLst>
      <p:ext uri="{BB962C8B-B14F-4D97-AF65-F5344CB8AC3E}">
        <p14:creationId xmlns:p14="http://schemas.microsoft.com/office/powerpoint/2010/main" val="4217522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2B74-2C2F-4ECE-94B3-48D0FDA77D6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6BD738C-1799-4BF2-A5DD-0D6182144DCA}"/>
              </a:ext>
            </a:extLst>
          </p:cNvPr>
          <p:cNvSpPr>
            <a:spLocks noGrp="1"/>
          </p:cNvSpPr>
          <p:nvPr>
            <p:ph idx="1"/>
          </p:nvPr>
        </p:nvSpPr>
        <p:spPr>
          <a:xfrm>
            <a:off x="838200" y="1825625"/>
            <a:ext cx="8902959" cy="4351338"/>
          </a:xfrm>
        </p:spPr>
        <p:txBody>
          <a:bodyPr/>
          <a:lstStyle/>
          <a:p>
            <a:pPr marL="0" indent="0">
              <a:buNone/>
            </a:pPr>
            <a:r>
              <a:rPr lang="en-US" dirty="0"/>
              <a:t>Doing this project helps practicing every topic in the specialization, and thus, equipping learners with Data Science methodology and tools using Python libraries. Also doing a real project certainly helps one learns so much more outside the curriculum, as well as realizes what more to research into after completing the program. And as this report shows, there are surely a lot of things to dig into.</a:t>
            </a:r>
          </a:p>
        </p:txBody>
      </p:sp>
    </p:spTree>
    <p:extLst>
      <p:ext uri="{BB962C8B-B14F-4D97-AF65-F5344CB8AC3E}">
        <p14:creationId xmlns:p14="http://schemas.microsoft.com/office/powerpoint/2010/main" val="2546294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044B8-C0F6-4BBD-9678-34F06BBCB80E}"/>
              </a:ext>
            </a:extLst>
          </p:cNvPr>
          <p:cNvSpPr>
            <a:spLocks noGrp="1"/>
          </p:cNvSpPr>
          <p:nvPr>
            <p:ph type="title"/>
          </p:nvPr>
        </p:nvSpPr>
        <p:spPr>
          <a:xfrm>
            <a:off x="670249" y="210456"/>
            <a:ext cx="10515600" cy="941161"/>
          </a:xfrm>
        </p:spPr>
        <p:txBody>
          <a:bodyPr/>
          <a:lstStyle/>
          <a:p>
            <a:r>
              <a:rPr lang="en-US" dirty="0"/>
              <a:t>Introduction</a:t>
            </a:r>
          </a:p>
        </p:txBody>
      </p:sp>
      <p:sp>
        <p:nvSpPr>
          <p:cNvPr id="3" name="Content Placeholder 2">
            <a:extLst>
              <a:ext uri="{FF2B5EF4-FFF2-40B4-BE49-F238E27FC236}">
                <a16:creationId xmlns:a16="http://schemas.microsoft.com/office/drawing/2014/main" id="{4F76C414-178C-4D11-884B-ECA3C1BE03FF}"/>
              </a:ext>
            </a:extLst>
          </p:cNvPr>
          <p:cNvSpPr>
            <a:spLocks noGrp="1"/>
          </p:cNvSpPr>
          <p:nvPr>
            <p:ph idx="1"/>
          </p:nvPr>
        </p:nvSpPr>
        <p:spPr>
          <a:xfrm>
            <a:off x="670250" y="1380931"/>
            <a:ext cx="8492412" cy="4796032"/>
          </a:xfrm>
        </p:spPr>
        <p:txBody>
          <a:bodyPr>
            <a:normAutofit fontScale="85000" lnSpcReduction="20000"/>
          </a:bodyPr>
          <a:lstStyle/>
          <a:p>
            <a:pPr marL="0" indent="0">
              <a:buNone/>
            </a:pPr>
            <a:r>
              <a:rPr lang="en-US" dirty="0"/>
              <a:t>Our project aims at finding the Estimating the rental rates of Airbnb spaces based on location and facilities/services around the area. We refrained our study to Canada due to difficulty in finding relevant data.</a:t>
            </a:r>
          </a:p>
          <a:p>
            <a:pPr marL="0" indent="0">
              <a:buNone/>
            </a:pPr>
            <a:endParaRPr lang="en-US" dirty="0"/>
          </a:p>
          <a:p>
            <a:pPr marL="0" indent="0">
              <a:buNone/>
            </a:pPr>
            <a:r>
              <a:rPr lang="en-US" dirty="0"/>
              <a:t>People renting their spaces to Airbnb generally do not belong to the lodging. They see Airbnb as an additional source of income and not as a fulltime employment. They generally lack business understanding and face difficulty in estimating the rate they should offer for their space. This project will help them understand at what rate they can rent their space to benefit the customers and not suffer from losses either.</a:t>
            </a:r>
          </a:p>
          <a:p>
            <a:pPr marL="0" indent="0">
              <a:buNone/>
            </a:pPr>
            <a:endParaRPr lang="en-US" dirty="0"/>
          </a:p>
          <a:p>
            <a:pPr marL="0" indent="0">
              <a:buNone/>
            </a:pPr>
            <a:r>
              <a:rPr lang="en-US" dirty="0"/>
              <a:t>Our Project aims at providing these people an idea of what affects the real estate industry and accordingly estimate what would be the optimum rental they can offer</a:t>
            </a:r>
          </a:p>
          <a:p>
            <a:pPr marL="0" indent="0">
              <a:buNone/>
            </a:pPr>
            <a:endParaRPr lang="en-US" dirty="0"/>
          </a:p>
          <a:p>
            <a:endParaRPr lang="en-US" dirty="0"/>
          </a:p>
        </p:txBody>
      </p:sp>
    </p:spTree>
    <p:extLst>
      <p:ext uri="{BB962C8B-B14F-4D97-AF65-F5344CB8AC3E}">
        <p14:creationId xmlns:p14="http://schemas.microsoft.com/office/powerpoint/2010/main" val="712325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1F87-C268-4202-A756-A104945F3414}"/>
              </a:ext>
            </a:extLst>
          </p:cNvPr>
          <p:cNvSpPr>
            <a:spLocks noGrp="1"/>
          </p:cNvSpPr>
          <p:nvPr>
            <p:ph type="title"/>
          </p:nvPr>
        </p:nvSpPr>
        <p:spPr/>
        <p:txBody>
          <a:bodyPr/>
          <a:lstStyle/>
          <a:p>
            <a:r>
              <a:rPr lang="en-US" dirty="0"/>
              <a:t>Packages installed for analysis</a:t>
            </a:r>
          </a:p>
        </p:txBody>
      </p:sp>
      <p:sp>
        <p:nvSpPr>
          <p:cNvPr id="3" name="Content Placeholder 2">
            <a:extLst>
              <a:ext uri="{FF2B5EF4-FFF2-40B4-BE49-F238E27FC236}">
                <a16:creationId xmlns:a16="http://schemas.microsoft.com/office/drawing/2014/main" id="{0EFBB2A9-7607-47F9-9831-2BD94F139B25}"/>
              </a:ext>
            </a:extLst>
          </p:cNvPr>
          <p:cNvSpPr>
            <a:spLocks noGrp="1"/>
          </p:cNvSpPr>
          <p:nvPr>
            <p:ph idx="1"/>
          </p:nvPr>
        </p:nvSpPr>
        <p:spPr>
          <a:xfrm>
            <a:off x="838200" y="1825625"/>
            <a:ext cx="4965441" cy="4351338"/>
          </a:xfrm>
        </p:spPr>
        <p:txBody>
          <a:bodyPr>
            <a:normAutofit/>
          </a:bodyPr>
          <a:lstStyle/>
          <a:p>
            <a:r>
              <a:rPr lang="en-US" dirty="0" err="1"/>
              <a:t>Urlopen</a:t>
            </a:r>
            <a:r>
              <a:rPr lang="en-US" dirty="0"/>
              <a:t> from </a:t>
            </a:r>
            <a:r>
              <a:rPr lang="en-US" dirty="0">
                <a:solidFill>
                  <a:schemeClr val="accent1"/>
                </a:solidFill>
              </a:rPr>
              <a:t>Library </a:t>
            </a:r>
            <a:r>
              <a:rPr lang="en-US" dirty="0" err="1">
                <a:solidFill>
                  <a:schemeClr val="accent1"/>
                </a:solidFill>
              </a:rPr>
              <a:t>urllib</a:t>
            </a:r>
            <a:endParaRPr lang="en-US" dirty="0">
              <a:solidFill>
                <a:schemeClr val="accent1"/>
              </a:solidFill>
            </a:endParaRPr>
          </a:p>
          <a:p>
            <a:r>
              <a:rPr lang="en-US" dirty="0"/>
              <a:t>Beautiful soap from </a:t>
            </a:r>
            <a:r>
              <a:rPr lang="en-US" dirty="0">
                <a:solidFill>
                  <a:schemeClr val="accent1"/>
                </a:solidFill>
              </a:rPr>
              <a:t>bs4</a:t>
            </a:r>
          </a:p>
          <a:p>
            <a:r>
              <a:rPr lang="en-US" dirty="0"/>
              <a:t>Pandas</a:t>
            </a:r>
          </a:p>
          <a:p>
            <a:r>
              <a:rPr lang="en-US" dirty="0" err="1"/>
              <a:t>Os</a:t>
            </a:r>
            <a:endParaRPr lang="en-US" dirty="0"/>
          </a:p>
          <a:p>
            <a:r>
              <a:rPr lang="en-US" dirty="0"/>
              <a:t>Requests</a:t>
            </a:r>
          </a:p>
          <a:p>
            <a:r>
              <a:rPr lang="en-US" dirty="0" err="1"/>
              <a:t>Json_normalize</a:t>
            </a:r>
            <a:endParaRPr lang="en-US" dirty="0"/>
          </a:p>
          <a:p>
            <a:r>
              <a:rPr lang="en-US" dirty="0"/>
              <a:t>Json</a:t>
            </a:r>
          </a:p>
          <a:p>
            <a:endParaRPr lang="en-US" dirty="0"/>
          </a:p>
          <a:p>
            <a:endParaRPr lang="en-US" dirty="0"/>
          </a:p>
          <a:p>
            <a:endParaRPr lang="en-US" dirty="0"/>
          </a:p>
        </p:txBody>
      </p:sp>
      <p:sp>
        <p:nvSpPr>
          <p:cNvPr id="4" name="TextBox 3">
            <a:extLst>
              <a:ext uri="{FF2B5EF4-FFF2-40B4-BE49-F238E27FC236}">
                <a16:creationId xmlns:a16="http://schemas.microsoft.com/office/drawing/2014/main" id="{080B6CB8-4E27-42D9-8375-AC0873A26134}"/>
              </a:ext>
            </a:extLst>
          </p:cNvPr>
          <p:cNvSpPr txBox="1"/>
          <p:nvPr/>
        </p:nvSpPr>
        <p:spPr>
          <a:xfrm>
            <a:off x="5803641" y="1825625"/>
            <a:ext cx="5803639"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err="1"/>
              <a:t>Numpy</a:t>
            </a:r>
            <a:endParaRPr lang="en-US" sz="2800" dirty="0"/>
          </a:p>
          <a:p>
            <a:pPr marL="457200" indent="-457200">
              <a:buFont typeface="Arial" panose="020B0604020202020204" pitchFamily="34" charset="0"/>
              <a:buChar char="•"/>
            </a:pPr>
            <a:r>
              <a:rPr lang="en-US" sz="2800" dirty="0" err="1"/>
              <a:t>Nominatim</a:t>
            </a:r>
            <a:r>
              <a:rPr lang="en-US" sz="2800" dirty="0"/>
              <a:t> from </a:t>
            </a:r>
            <a:r>
              <a:rPr lang="en-US" sz="2800" dirty="0" err="1">
                <a:solidFill>
                  <a:schemeClr val="accent1"/>
                </a:solidFill>
              </a:rPr>
              <a:t>geopy</a:t>
            </a:r>
            <a:r>
              <a:rPr lang="en-US" sz="2800" dirty="0">
                <a:solidFill>
                  <a:schemeClr val="accent1"/>
                </a:solidFill>
              </a:rPr>
              <a:t>-geocoders</a:t>
            </a:r>
          </a:p>
          <a:p>
            <a:pPr marL="457200" indent="-457200">
              <a:buFont typeface="Arial" panose="020B0604020202020204" pitchFamily="34" charset="0"/>
              <a:buChar char="•"/>
            </a:pPr>
            <a:r>
              <a:rPr lang="en-US" sz="2800" dirty="0" err="1"/>
              <a:t>Foliun</a:t>
            </a:r>
            <a:endParaRPr lang="en-US" sz="2800" dirty="0"/>
          </a:p>
          <a:p>
            <a:pPr marL="457200" indent="-457200">
              <a:buFont typeface="Arial" panose="020B0604020202020204" pitchFamily="34" charset="0"/>
              <a:buChar char="•"/>
            </a:pPr>
            <a:r>
              <a:rPr lang="en-US" sz="2800" dirty="0"/>
              <a:t>Matplotlib.cm</a:t>
            </a:r>
          </a:p>
          <a:p>
            <a:pPr marL="457200" indent="-457200">
              <a:buFont typeface="Arial" panose="020B0604020202020204" pitchFamily="34" charset="0"/>
              <a:buChar char="•"/>
            </a:pPr>
            <a:r>
              <a:rPr lang="en-US" sz="2800" dirty="0" err="1"/>
              <a:t>Matplotlib.colors</a:t>
            </a:r>
            <a:endParaRPr lang="en-US" sz="2800" dirty="0"/>
          </a:p>
          <a:p>
            <a:pPr marL="457200" indent="-457200">
              <a:buFont typeface="Arial" panose="020B0604020202020204" pitchFamily="34" charset="0"/>
              <a:buChar char="•"/>
            </a:pPr>
            <a:r>
              <a:rPr lang="en-US" sz="2800" dirty="0" err="1"/>
              <a:t>Kmeans</a:t>
            </a:r>
            <a:r>
              <a:rPr lang="en-US" sz="2800" dirty="0"/>
              <a:t> from </a:t>
            </a:r>
            <a:r>
              <a:rPr lang="en-US" sz="2800" dirty="0" err="1">
                <a:solidFill>
                  <a:schemeClr val="accent1"/>
                </a:solidFill>
              </a:rPr>
              <a:t>sklearn.cluster</a:t>
            </a:r>
            <a:endParaRPr lang="en-US" sz="2800" dirty="0">
              <a:solidFill>
                <a:schemeClr val="accent1"/>
              </a:solidFill>
            </a:endParaRP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90502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BF2F-BEEF-4D58-9889-609AC45C57AC}"/>
              </a:ext>
            </a:extLst>
          </p:cNvPr>
          <p:cNvSpPr>
            <a:spLocks noGrp="1"/>
          </p:cNvSpPr>
          <p:nvPr>
            <p:ph type="title"/>
          </p:nvPr>
        </p:nvSpPr>
        <p:spPr>
          <a:xfrm>
            <a:off x="838200" y="365126"/>
            <a:ext cx="10515600" cy="754548"/>
          </a:xfrm>
        </p:spPr>
        <p:txBody>
          <a:bodyPr/>
          <a:lstStyle/>
          <a:p>
            <a:r>
              <a:rPr lang="en-US" dirty="0"/>
              <a:t>Data Description:</a:t>
            </a:r>
          </a:p>
        </p:txBody>
      </p:sp>
      <p:sp>
        <p:nvSpPr>
          <p:cNvPr id="3" name="Content Placeholder 2">
            <a:extLst>
              <a:ext uri="{FF2B5EF4-FFF2-40B4-BE49-F238E27FC236}">
                <a16:creationId xmlns:a16="http://schemas.microsoft.com/office/drawing/2014/main" id="{EF5BB11D-CD0E-48A4-85A2-FB0CC7146418}"/>
              </a:ext>
            </a:extLst>
          </p:cNvPr>
          <p:cNvSpPr>
            <a:spLocks noGrp="1"/>
          </p:cNvSpPr>
          <p:nvPr>
            <p:ph idx="1"/>
          </p:nvPr>
        </p:nvSpPr>
        <p:spPr/>
        <p:txBody>
          <a:bodyPr/>
          <a:lstStyle/>
          <a:p>
            <a:r>
              <a:rPr lang="en-US" dirty="0"/>
              <a:t>We limited:</a:t>
            </a:r>
          </a:p>
          <a:p>
            <a:pPr lvl="1"/>
            <a:r>
              <a:rPr lang="en-US" dirty="0"/>
              <a:t>Radius of each cluster- 100 meters</a:t>
            </a:r>
          </a:p>
          <a:p>
            <a:pPr lvl="1"/>
            <a:r>
              <a:rPr lang="en-US" dirty="0"/>
              <a:t>Variables in each cluster- 100</a:t>
            </a:r>
          </a:p>
          <a:p>
            <a:pPr lvl="1"/>
            <a:r>
              <a:rPr lang="en-US" dirty="0"/>
              <a:t>Number of clusters- 5</a:t>
            </a:r>
          </a:p>
        </p:txBody>
      </p:sp>
    </p:spTree>
    <p:extLst>
      <p:ext uri="{BB962C8B-B14F-4D97-AF65-F5344CB8AC3E}">
        <p14:creationId xmlns:p14="http://schemas.microsoft.com/office/powerpoint/2010/main" val="2422322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D6F8-A170-4330-8173-5DBBE77F777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FCD924F7-5860-4253-B7A0-29E38418441A}"/>
              </a:ext>
            </a:extLst>
          </p:cNvPr>
          <p:cNvSpPr>
            <a:spLocks noGrp="1"/>
          </p:cNvSpPr>
          <p:nvPr>
            <p:ph idx="1"/>
          </p:nvPr>
        </p:nvSpPr>
        <p:spPr/>
        <p:txBody>
          <a:bodyPr/>
          <a:lstStyle/>
          <a:p>
            <a:r>
              <a:rPr lang="en-US" dirty="0"/>
              <a:t>Getting the Zip Codes </a:t>
            </a:r>
          </a:p>
          <a:p>
            <a:r>
              <a:rPr lang="en-US" dirty="0"/>
              <a:t>Data Cleaning- removing empty values or appropriately assigning values to the missing  spaces</a:t>
            </a:r>
          </a:p>
          <a:p>
            <a:r>
              <a:rPr lang="en-US" dirty="0"/>
              <a:t>Merging out data with data coordinates</a:t>
            </a:r>
          </a:p>
          <a:p>
            <a:r>
              <a:rPr lang="en-US" dirty="0"/>
              <a:t>Using the latitude and longitude values of Toronto, I define the center of the map. Then, I iterated through each row in the dataset and plot it on the map</a:t>
            </a:r>
          </a:p>
          <a:p>
            <a:r>
              <a:rPr lang="en-US" dirty="0"/>
              <a:t>Exploration</a:t>
            </a:r>
          </a:p>
          <a:p>
            <a:endParaRPr lang="en-US" dirty="0"/>
          </a:p>
          <a:p>
            <a:endParaRPr lang="en-US" dirty="0"/>
          </a:p>
          <a:p>
            <a:endParaRPr lang="en-US" dirty="0"/>
          </a:p>
        </p:txBody>
      </p:sp>
    </p:spTree>
    <p:extLst>
      <p:ext uri="{BB962C8B-B14F-4D97-AF65-F5344CB8AC3E}">
        <p14:creationId xmlns:p14="http://schemas.microsoft.com/office/powerpoint/2010/main" val="3614575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373A-30AC-44FA-AAC7-A3EE7E1D564B}"/>
              </a:ext>
            </a:extLst>
          </p:cNvPr>
          <p:cNvSpPr>
            <a:spLocks noGrp="1"/>
          </p:cNvSpPr>
          <p:nvPr>
            <p:ph type="title"/>
          </p:nvPr>
        </p:nvSpPr>
        <p:spPr/>
        <p:txBody>
          <a:bodyPr/>
          <a:lstStyle/>
          <a:p>
            <a:r>
              <a:rPr lang="en-US" dirty="0" err="1"/>
              <a:t>Cont</a:t>
            </a:r>
            <a:r>
              <a:rPr lang="en-US" dirty="0"/>
              <a:t>….</a:t>
            </a:r>
          </a:p>
        </p:txBody>
      </p:sp>
      <p:sp>
        <p:nvSpPr>
          <p:cNvPr id="3" name="Content Placeholder 2">
            <a:extLst>
              <a:ext uri="{FF2B5EF4-FFF2-40B4-BE49-F238E27FC236}">
                <a16:creationId xmlns:a16="http://schemas.microsoft.com/office/drawing/2014/main" id="{317D281F-1EEF-4D16-9D42-D05AEBB4ABE4}"/>
              </a:ext>
            </a:extLst>
          </p:cNvPr>
          <p:cNvSpPr>
            <a:spLocks noGrp="1"/>
          </p:cNvSpPr>
          <p:nvPr>
            <p:ph idx="1"/>
          </p:nvPr>
        </p:nvSpPr>
        <p:spPr/>
        <p:txBody>
          <a:bodyPr/>
          <a:lstStyle/>
          <a:p>
            <a:r>
              <a:rPr lang="en-US" dirty="0"/>
              <a:t>Conducting Analysis- entire area was grouped in 38 neighborhoods and given values based on around 230 variables which would later help us in determining the rent rates of Airbnb rooms </a:t>
            </a:r>
          </a:p>
          <a:p>
            <a:r>
              <a:rPr lang="en-US" dirty="0"/>
              <a:t>Calculated top 5 common influencing venues for each areas</a:t>
            </a:r>
          </a:p>
          <a:p>
            <a:r>
              <a:rPr lang="en-US" dirty="0"/>
              <a:t>Performed Cluster analysis:</a:t>
            </a:r>
          </a:p>
          <a:p>
            <a:endParaRPr lang="en-US" dirty="0"/>
          </a:p>
          <a:p>
            <a:endParaRPr lang="en-US" dirty="0"/>
          </a:p>
        </p:txBody>
      </p:sp>
    </p:spTree>
    <p:extLst>
      <p:ext uri="{BB962C8B-B14F-4D97-AF65-F5344CB8AC3E}">
        <p14:creationId xmlns:p14="http://schemas.microsoft.com/office/powerpoint/2010/main" val="2855101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2101-D504-423A-B4A3-E04C887E084E}"/>
              </a:ext>
            </a:extLst>
          </p:cNvPr>
          <p:cNvSpPr>
            <a:spLocks noGrp="1"/>
          </p:cNvSpPr>
          <p:nvPr>
            <p:ph type="title"/>
          </p:nvPr>
        </p:nvSpPr>
        <p:spPr/>
        <p:txBody>
          <a:bodyPr/>
          <a:lstStyle/>
          <a:p>
            <a:r>
              <a:rPr lang="en-US" dirty="0"/>
              <a:t>5 Cluster- Orange, Blue, Green, Red, Purple</a:t>
            </a:r>
          </a:p>
        </p:txBody>
      </p:sp>
      <p:pic>
        <p:nvPicPr>
          <p:cNvPr id="5" name="Picture 4">
            <a:extLst>
              <a:ext uri="{FF2B5EF4-FFF2-40B4-BE49-F238E27FC236}">
                <a16:creationId xmlns:a16="http://schemas.microsoft.com/office/drawing/2014/main" id="{7923A425-0F54-4A4D-8E8D-0C219C3E7FC5}"/>
              </a:ext>
            </a:extLst>
          </p:cNvPr>
          <p:cNvPicPr/>
          <p:nvPr/>
        </p:nvPicPr>
        <p:blipFill rotWithShape="1">
          <a:blip r:embed="rId2"/>
          <a:srcRect l="26282" t="26781" r="21634" b="10257"/>
          <a:stretch/>
        </p:blipFill>
        <p:spPr bwMode="auto">
          <a:xfrm>
            <a:off x="615822" y="1690688"/>
            <a:ext cx="6187848" cy="44306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3FF727B-5C50-4181-B53B-E8CE3EE68ABD}"/>
              </a:ext>
            </a:extLst>
          </p:cNvPr>
          <p:cNvSpPr txBox="1"/>
          <p:nvPr/>
        </p:nvSpPr>
        <p:spPr>
          <a:xfrm>
            <a:off x="7725747" y="2388637"/>
            <a:ext cx="3124200" cy="2585323"/>
          </a:xfrm>
          <a:prstGeom prst="rect">
            <a:avLst/>
          </a:prstGeom>
          <a:noFill/>
        </p:spPr>
        <p:txBody>
          <a:bodyPr wrap="square" rtlCol="0">
            <a:spAutoFit/>
          </a:bodyPr>
          <a:lstStyle/>
          <a:p>
            <a:r>
              <a:rPr lang="en-US" dirty="0"/>
              <a:t>Notice the rates downtown are much higher. It a common trend for rental spaces gets expensive as we move towards the main downtown due to availability and concentration of venues. The rates reduces as we move upwards</a:t>
            </a:r>
          </a:p>
          <a:p>
            <a:endParaRPr lang="en-US" dirty="0"/>
          </a:p>
        </p:txBody>
      </p:sp>
    </p:spTree>
    <p:extLst>
      <p:ext uri="{BB962C8B-B14F-4D97-AF65-F5344CB8AC3E}">
        <p14:creationId xmlns:p14="http://schemas.microsoft.com/office/powerpoint/2010/main" val="1308300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85DC-0CE1-4587-80C0-A5EA0989785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C59417A3-631F-4CB4-B328-01B809528740}"/>
              </a:ext>
            </a:extLst>
          </p:cNvPr>
          <p:cNvSpPr>
            <a:spLocks noGrp="1"/>
          </p:cNvSpPr>
          <p:nvPr>
            <p:ph idx="1"/>
          </p:nvPr>
        </p:nvSpPr>
        <p:spPr>
          <a:xfrm>
            <a:off x="838200" y="1825625"/>
            <a:ext cx="8399106" cy="3922032"/>
          </a:xfrm>
        </p:spPr>
        <p:txBody>
          <a:bodyPr>
            <a:normAutofit fontScale="92500" lnSpcReduction="10000"/>
          </a:bodyPr>
          <a:lstStyle/>
          <a:p>
            <a:r>
              <a:rPr lang="en-US" dirty="0"/>
              <a:t>Following are the details of each cluster. The tables are self- explanatory. It includes:</a:t>
            </a:r>
          </a:p>
          <a:p>
            <a:pPr marL="0" lvl="0" indent="0">
              <a:buNone/>
            </a:pPr>
            <a:r>
              <a:rPr lang="en-US" dirty="0"/>
              <a:t>	Number of venues</a:t>
            </a:r>
          </a:p>
          <a:p>
            <a:pPr marL="0" lvl="0" indent="0">
              <a:buNone/>
            </a:pPr>
            <a:r>
              <a:rPr lang="en-US" dirty="0"/>
              <a:t>	Frequency of all the venues</a:t>
            </a:r>
          </a:p>
          <a:p>
            <a:r>
              <a:rPr lang="en-US" dirty="0"/>
              <a:t>Second tables for each cluster includes: </a:t>
            </a:r>
          </a:p>
          <a:p>
            <a:pPr marL="0" lvl="0" indent="0">
              <a:buNone/>
            </a:pPr>
            <a:r>
              <a:rPr lang="en-US" dirty="0"/>
              <a:t>	Location names</a:t>
            </a:r>
          </a:p>
          <a:p>
            <a:pPr marL="0" lvl="0" indent="0">
              <a:buNone/>
            </a:pPr>
            <a:r>
              <a:rPr lang="en-US" dirty="0"/>
              <a:t>	Cluster codes</a:t>
            </a:r>
          </a:p>
          <a:p>
            <a:pPr marL="0" lvl="0" indent="0">
              <a:buNone/>
            </a:pPr>
            <a:r>
              <a:rPr lang="en-US" dirty="0"/>
              <a:t>	List of most common venues in decreasing order of preferences.</a:t>
            </a:r>
          </a:p>
          <a:p>
            <a:endParaRPr lang="en-US" dirty="0"/>
          </a:p>
        </p:txBody>
      </p:sp>
    </p:spTree>
    <p:extLst>
      <p:ext uri="{BB962C8B-B14F-4D97-AF65-F5344CB8AC3E}">
        <p14:creationId xmlns:p14="http://schemas.microsoft.com/office/powerpoint/2010/main" val="183172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7D970-3E9C-4822-87EB-204FCAB89E2B}"/>
              </a:ext>
            </a:extLst>
          </p:cNvPr>
          <p:cNvSpPr>
            <a:spLocks noGrp="1"/>
          </p:cNvSpPr>
          <p:nvPr>
            <p:ph type="title"/>
          </p:nvPr>
        </p:nvSpPr>
        <p:spPr/>
        <p:txBody>
          <a:bodyPr/>
          <a:lstStyle/>
          <a:p>
            <a:r>
              <a:rPr lang="en-US" dirty="0"/>
              <a:t>Cluster 1</a:t>
            </a:r>
          </a:p>
        </p:txBody>
      </p:sp>
      <p:pic>
        <p:nvPicPr>
          <p:cNvPr id="4" name="Content Placeholder 3">
            <a:extLst>
              <a:ext uri="{FF2B5EF4-FFF2-40B4-BE49-F238E27FC236}">
                <a16:creationId xmlns:a16="http://schemas.microsoft.com/office/drawing/2014/main" id="{E1CAD1BC-8DDD-4E3C-AD90-7FD1F1260964}"/>
              </a:ext>
            </a:extLst>
          </p:cNvPr>
          <p:cNvPicPr>
            <a:picLocks noGrp="1"/>
          </p:cNvPicPr>
          <p:nvPr>
            <p:ph idx="1"/>
          </p:nvPr>
        </p:nvPicPr>
        <p:blipFill rotWithShape="1">
          <a:blip r:embed="rId2"/>
          <a:srcRect l="60096" t="34188" r="6411" b="37037"/>
          <a:stretch/>
        </p:blipFill>
        <p:spPr bwMode="auto">
          <a:xfrm>
            <a:off x="234216" y="1940768"/>
            <a:ext cx="4263139" cy="3521907"/>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247E8CAF-8575-44EF-A842-3F451E04A7C1}"/>
              </a:ext>
            </a:extLst>
          </p:cNvPr>
          <p:cNvPicPr/>
          <p:nvPr/>
        </p:nvPicPr>
        <p:blipFill rotWithShape="1">
          <a:blip r:embed="rId3"/>
          <a:srcRect l="63953" t="35043" r="1763" b="7408"/>
          <a:stretch/>
        </p:blipFill>
        <p:spPr bwMode="auto">
          <a:xfrm>
            <a:off x="5872480" y="1592568"/>
            <a:ext cx="4467860" cy="42183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6131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666</Words>
  <Application>Microsoft Office PowerPoint</Application>
  <PresentationFormat>Widescreen</PresentationFormat>
  <Paragraphs>60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Estimating Rates for Airbnb </vt:lpstr>
      <vt:lpstr>Introduction</vt:lpstr>
      <vt:lpstr>Packages installed for analysis</vt:lpstr>
      <vt:lpstr>Data Description:</vt:lpstr>
      <vt:lpstr>Methodology:</vt:lpstr>
      <vt:lpstr>Cont….</vt:lpstr>
      <vt:lpstr>5 Cluster- Orange, Blue, Green, Red, Purple</vt:lpstr>
      <vt:lpstr>Results:</vt:lpstr>
      <vt:lpstr>Cluster 1</vt:lpstr>
      <vt:lpstr>Cluster 2:</vt:lpstr>
      <vt:lpstr>Cluster 3</vt:lpstr>
      <vt:lpstr>Cluster 4:</vt:lpstr>
      <vt:lpstr>Cluster 5:</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Estimating Rates for Airbnb</dc:title>
  <dc:creator>office;user1</dc:creator>
  <cp:lastModifiedBy>office;user1</cp:lastModifiedBy>
  <cp:revision>10</cp:revision>
  <dcterms:created xsi:type="dcterms:W3CDTF">2020-01-19T19:26:21Z</dcterms:created>
  <dcterms:modified xsi:type="dcterms:W3CDTF">2020-01-20T23:32:04Z</dcterms:modified>
</cp:coreProperties>
</file>